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Default Extension="xlsx" ContentType="application/vnd.openxmlformats-officedocument.spreadsheetml.sheet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59" r:id="rId4"/>
    <p:sldId id="257" r:id="rId5"/>
    <p:sldId id="260" r:id="rId6"/>
    <p:sldId id="261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D6D79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48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autoTitleDeleted val="1"/>
    <c:view3D>
      <c:rotX val="30"/>
      <c:perspective val="30"/>
    </c:view3D>
    <c:plotArea>
      <c:layout>
        <c:manualLayout>
          <c:layoutTarget val="inner"/>
          <c:xMode val="edge"/>
          <c:yMode val="edge"/>
          <c:x val="0"/>
          <c:y val="0.12543044544104037"/>
          <c:w val="0.63850437382233127"/>
          <c:h val="0.81623632329602214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Композиция делового звонка</c:v>
                </c:pt>
              </c:strCache>
            </c:strRef>
          </c:tx>
          <c:explosion val="25"/>
          <c:dPt>
            <c:idx val="2"/>
            <c:explosion val="35"/>
          </c:dPt>
          <c:cat>
            <c:strRef>
              <c:f>Лист1!$A$2:$A$5</c:f>
              <c:strCache>
                <c:ptCount val="4"/>
                <c:pt idx="0">
                  <c:v>Взаимное приветствие (20-30 секунд)</c:v>
                </c:pt>
                <c:pt idx="1">
                  <c:v>Введение собеседника в курс дела (до 1 минуты)</c:v>
                </c:pt>
                <c:pt idx="2">
                  <c:v>Обсуждение ситуации (до 3 минут)</c:v>
                </c:pt>
                <c:pt idx="3">
                  <c:v>Заключение (20-30 секунд)</c:v>
                </c:pt>
              </c:strCache>
            </c:strRef>
          </c:cat>
          <c:val>
            <c:numRef>
              <c:f>Лист1!$B$2:$B$5</c:f>
              <c:numCache>
                <c:formatCode>0.00%</c:formatCode>
                <c:ptCount val="4"/>
                <c:pt idx="0">
                  <c:v>0.1</c:v>
                </c:pt>
                <c:pt idx="1">
                  <c:v>0.2</c:v>
                </c:pt>
                <c:pt idx="2">
                  <c:v>0.60000000000000009</c:v>
                </c:pt>
                <c:pt idx="3">
                  <c:v>0.1</c:v>
                </c:pt>
              </c:numCache>
            </c:numRef>
          </c:val>
        </c:ser>
      </c:pie3DChart>
    </c:plotArea>
    <c:legend>
      <c:legendPos val="r"/>
      <c:layout>
        <c:manualLayout>
          <c:xMode val="edge"/>
          <c:yMode val="edge"/>
          <c:x val="0.59909204299620655"/>
          <c:y val="5.6361231213943652E-2"/>
          <c:w val="0.39186836583193346"/>
          <c:h val="0.94363876878605624"/>
        </c:manualLayout>
      </c:layout>
      <c:txPr>
        <a:bodyPr/>
        <a:lstStyle/>
        <a:p>
          <a:pPr>
            <a:defRPr>
              <a:latin typeface="Times New Roman" pitchFamily="18" charset="0"/>
              <a:cs typeface="Times New Roman" pitchFamily="18" charset="0"/>
            </a:defRPr>
          </a:pPr>
          <a:endParaRPr lang="ru-RU"/>
        </a:p>
      </c:txPr>
    </c:legend>
    <c:plotVisOnly val="1"/>
  </c:chart>
  <c:txPr>
    <a:bodyPr/>
    <a:lstStyle/>
    <a:p>
      <a:pPr>
        <a:defRPr sz="2400"/>
      </a:pPr>
      <a:endParaRPr lang="ru-RU"/>
    </a:p>
  </c:txPr>
  <c:externalData r:id="rId1"/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 bwMode="white">
          <a:xfrm>
            <a:off x="0" y="5971032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-9144" y="6053328"/>
            <a:ext cx="2249424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2359152" y="6044184"/>
            <a:ext cx="6784848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362200" y="6050037"/>
            <a:ext cx="67056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76200" y="6068699"/>
            <a:ext cx="205740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fld id="{3BF32F14-88E1-414A-9583-6DA0AE0EA122}" type="datetimeFigureOut">
              <a:rPr lang="ru-RU" smtClean="0"/>
              <a:pPr/>
              <a:t>09.11.2014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2085393" y="236538"/>
            <a:ext cx="5867400" cy="36512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001000" y="228600"/>
            <a:ext cx="8382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AB2C86CB-D024-4D96-800A-355D9A6922E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F32F14-88E1-414A-9583-6DA0AE0EA122}" type="datetimeFigureOut">
              <a:rPr lang="ru-RU" smtClean="0"/>
              <a:pPr/>
              <a:t>09.11.2014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C86CB-D024-4D96-800A-355D9A6922E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562600" cy="5516564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6553200" y="6248402"/>
            <a:ext cx="2209800" cy="365125"/>
          </a:xfrm>
        </p:spPr>
        <p:txBody>
          <a:bodyPr/>
          <a:lstStyle/>
          <a:p>
            <a:fld id="{3BF32F14-88E1-414A-9583-6DA0AE0EA122}" type="datetimeFigureOut">
              <a:rPr lang="ru-RU" smtClean="0"/>
              <a:pPr/>
              <a:t>09.11.2014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1" y="6248207"/>
            <a:ext cx="5573483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Прямоугольник 6"/>
          <p:cNvSpPr/>
          <p:nvPr/>
        </p:nvSpPr>
        <p:spPr bwMode="white">
          <a:xfrm>
            <a:off x="6096318" y="0"/>
            <a:ext cx="32004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 rot="5400000">
            <a:off x="5989638" y="144462"/>
            <a:ext cx="533400" cy="244476"/>
          </a:xfrm>
        </p:spPr>
        <p:txBody>
          <a:bodyPr/>
          <a:lstStyle/>
          <a:p>
            <a:fld id="{AB2C86CB-D024-4D96-800A-355D9A6922E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F32F14-88E1-414A-9583-6DA0AE0EA122}" type="datetimeFigureOut">
              <a:rPr lang="ru-RU" smtClean="0"/>
              <a:pPr/>
              <a:t>09.11.2014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AB2C86CB-D024-4D96-800A-355D9A6922E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1673225"/>
          </a:xfrm>
        </p:spPr>
        <p:txBody>
          <a:bodyPr anchor="t"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Прямоугольник 6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0" y="1600200"/>
            <a:ext cx="12954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F32F14-88E1-414A-9583-6DA0AE0EA122}" type="datetimeFigureOut">
              <a:rPr lang="ru-RU" smtClean="0"/>
              <a:pPr/>
              <a:t>09.11.2014</a:t>
            </a:fld>
            <a:endParaRPr lang="ru-RU"/>
          </a:p>
        </p:txBody>
      </p:sp>
      <p:sp>
        <p:nvSpPr>
          <p:cNvPr id="13" name="Номер слайда 12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295400" cy="701676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fld id="{AB2C86CB-D024-4D96-800A-355D9A6922E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4" name="Нижний колонтитул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8" name="Дата 7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3BF32F14-88E1-414A-9583-6DA0AE0EA122}" type="datetimeFigureOut">
              <a:rPr lang="ru-RU" smtClean="0"/>
              <a:pPr/>
              <a:t>09.11.2014</a:t>
            </a:fld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AB2C86CB-D024-4D96-800A-355D9A6922E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2" name="Нижний колонтитул 11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3BF32F14-88E1-414A-9583-6DA0AE0EA122}" type="datetimeFigureOut">
              <a:rPr lang="ru-RU" smtClean="0"/>
              <a:pPr/>
              <a:t>09.11.2014</a:t>
            </a:fld>
            <a:endParaRPr lang="ru-RU"/>
          </a:p>
        </p:txBody>
      </p:sp>
      <p:sp>
        <p:nvSpPr>
          <p:cNvPr id="12" name="Номер слайда 11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AB2C86CB-D024-4D96-800A-355D9A6922E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4" name="Нижний колонтитул 13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ru-RU"/>
          </a:p>
        </p:txBody>
      </p:sp>
      <p:sp>
        <p:nvSpPr>
          <p:cNvPr id="16" name="Текст 15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5" name="Текст 14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F32F14-88E1-414A-9583-6DA0AE0EA122}" type="datetimeFigureOut">
              <a:rPr lang="ru-RU" smtClean="0"/>
              <a:pPr/>
              <a:t>09.11.2014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AB2C86CB-D024-4D96-800A-355D9A6922E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F32F14-88E1-414A-9583-6DA0AE0EA122}" type="datetimeFigureOut">
              <a:rPr lang="ru-RU" smtClean="0"/>
              <a:pPr/>
              <a:t>09.11.2014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AB2C86CB-D024-4D96-800A-355D9A6922E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 anchor="ctr"/>
          <a:lstStyle>
            <a:lvl1pPr algn="l">
              <a:buNone/>
              <a:defRPr sz="4400"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F32F14-88E1-414A-9583-6DA0AE0EA122}" type="datetimeFigureOut">
              <a:rPr lang="ru-RU" smtClean="0"/>
              <a:pPr/>
              <a:t>09.11.2014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AB2C86CB-D024-4D96-800A-355D9A6922E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оугольник 7"/>
          <p:cNvSpPr/>
          <p:nvPr/>
        </p:nvSpPr>
        <p:spPr bwMode="white">
          <a:xfrm>
            <a:off x="-9144" y="4572000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-9144" y="4663440"/>
            <a:ext cx="1463040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1545336" y="4654296"/>
            <a:ext cx="7598664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white">
          <a:xfrm>
            <a:off x="1447800" y="0"/>
            <a:ext cx="100584" cy="6867144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/>
          <a:p>
            <a:fld id="{3BF32F14-88E1-414A-9583-6DA0AE0EA122}" type="datetimeFigureOut">
              <a:rPr lang="ru-RU" smtClean="0"/>
              <a:pPr/>
              <a:t>09.11.2014</a:t>
            </a:fld>
            <a:endParaRPr lang="ru-RU"/>
          </a:p>
        </p:txBody>
      </p:sp>
      <p:sp>
        <p:nvSpPr>
          <p:cNvPr id="13" name="Номер слайда 12"/>
          <p:cNvSpPr>
            <a:spLocks noGrp="1"/>
          </p:cNvSpPr>
          <p:nvPr>
            <p:ph type="sldNum" sz="quarter" idx="11"/>
          </p:nvPr>
        </p:nvSpPr>
        <p:spPr>
          <a:xfrm>
            <a:off x="0" y="4667249"/>
            <a:ext cx="1447800" cy="663578"/>
          </a:xfrm>
        </p:spPr>
        <p:txBody>
          <a:bodyPr rtlCol="0"/>
          <a:lstStyle>
            <a:lvl1pPr>
              <a:defRPr sz="2800"/>
            </a:lvl1pPr>
          </a:lstStyle>
          <a:p>
            <a:fld id="{AB2C86CB-D024-4D96-800A-355D9A6922E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4" name="Нижний колонтитул 13"/>
          <p:cNvSpPr>
            <a:spLocks noGrp="1"/>
          </p:cNvSpPr>
          <p:nvPr>
            <p:ph type="ftr" sz="quarter" idx="12"/>
          </p:nvPr>
        </p:nvSpPr>
        <p:spPr>
          <a:xfrm>
            <a:off x="1600200" y="6248206"/>
            <a:ext cx="4572000" cy="365125"/>
          </a:xfrm>
        </p:spPr>
        <p:txBody>
          <a:bodyPr rtlCol="0"/>
          <a:lstStyle/>
          <a:p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609600" y="228600"/>
            <a:ext cx="81534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612648" y="1600200"/>
            <a:ext cx="8153400" cy="45262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3BF32F14-88E1-414A-9583-6DA0AE0EA122}" type="datetimeFigureOut">
              <a:rPr lang="ru-RU" smtClean="0"/>
              <a:pPr/>
              <a:t>09.11.2014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609600" y="6248206"/>
            <a:ext cx="5421083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оугольник 6"/>
          <p:cNvSpPr/>
          <p:nvPr/>
        </p:nvSpPr>
        <p:spPr bwMode="white">
          <a:xfrm>
            <a:off x="0" y="1234440"/>
            <a:ext cx="9144000" cy="32004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0" y="1280160"/>
            <a:ext cx="5334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590550" y="1280160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0" y="1272222"/>
            <a:ext cx="533400" cy="244476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AB2C86CB-D024-4D96-800A-355D9A6922EB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20040" indent="-320040" algn="l" rtl="0" eaLnBrk="1" latinLnBrk="0" hangingPunct="1">
        <a:spcBef>
          <a:spcPts val="700"/>
        </a:spcBef>
        <a:buClr>
          <a:schemeClr val="accent2"/>
        </a:buClr>
        <a:buSzPct val="60000"/>
        <a:buFont typeface="Wingdings"/>
        <a:buChar char=""/>
        <a:defRPr kumimoji="0"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550"/>
        </a:spcBef>
        <a:buClr>
          <a:schemeClr val="accent1"/>
        </a:buClr>
        <a:buSzPct val="70000"/>
        <a:buFont typeface="Wingdings 2"/>
        <a:buChar char="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1" latinLnBrk="0" hangingPunct="1">
        <a:spcBef>
          <a:spcPts val="500"/>
        </a:spcBef>
        <a:buClr>
          <a:schemeClr val="accent2"/>
        </a:buClr>
        <a:buSzPct val="75000"/>
        <a:buFont typeface="Wingdings"/>
        <a:buChar char="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1" latinLnBrk="0" hangingPunct="1">
        <a:spcBef>
          <a:spcPts val="400"/>
        </a:spcBef>
        <a:buClr>
          <a:schemeClr val="accent3"/>
        </a:buClr>
        <a:buSzPct val="7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1" latinLnBrk="0" hangingPunct="1">
        <a:spcBef>
          <a:spcPts val="400"/>
        </a:spcBef>
        <a:buClr>
          <a:schemeClr val="accent4"/>
        </a:buClr>
        <a:buSzPct val="6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wmf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wmf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wmf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wmf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2357422" y="6000768"/>
            <a:ext cx="6786578" cy="785794"/>
          </a:xfrm>
          <a:prstGeom prst="rect">
            <a:avLst/>
          </a:prstGeom>
          <a:solidFill>
            <a:srgbClr val="8D6D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428604"/>
            <a:ext cx="9144000" cy="182880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600" b="1" cap="none" dirty="0" smtClean="0">
                <a:latin typeface="Times New Roman" pitchFamily="18" charset="0"/>
                <a:cs typeface="Times New Roman" pitchFamily="18" charset="0"/>
              </a:rPr>
              <a:t>Речевой этикет. Деловые разговоры по телефону</a:t>
            </a:r>
            <a:r>
              <a:rPr lang="ru-RU" sz="4800" b="1" cap="none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800" b="1" cap="none" dirty="0" smtClean="0">
                <a:latin typeface="Times New Roman" pitchFamily="18" charset="0"/>
                <a:cs typeface="Times New Roman" pitchFamily="18" charset="0"/>
              </a:rPr>
            </a:br>
            <a:endParaRPr lang="ru-RU" sz="4800" b="1" cap="none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r>
              <a:rPr lang="ru-RU" sz="3200" i="1" dirty="0" smtClean="0">
                <a:solidFill>
                  <a:schemeClr val="tx1"/>
                </a:solidFill>
              </a:rPr>
              <a:t>Квашевич Мария </a:t>
            </a:r>
            <a:endParaRPr lang="ru-RU" sz="3200" i="1" dirty="0">
              <a:solidFill>
                <a:schemeClr val="tx1"/>
              </a:solidFill>
            </a:endParaRPr>
          </a:p>
        </p:txBody>
      </p:sp>
      <p:pic>
        <p:nvPicPr>
          <p:cNvPr id="1026" name="Picture 2" descr="C:\Users\Belarus\AppData\Local\Microsoft\Windows\Temporary Internet Files\Content.IE5\FHOWMHUK\MC900413644[1].wmf"/>
          <p:cNvPicPr>
            <a:picLocks noChangeAspect="1" noChangeArrowheads="1"/>
          </p:cNvPicPr>
          <p:nvPr/>
        </p:nvPicPr>
        <p:blipFill>
          <a:blip r:embed="rId2">
            <a:duotone>
              <a:prstClr val="black"/>
              <a:srgbClr val="D9C3A5">
                <a:tint val="50000"/>
                <a:satMod val="180000"/>
              </a:srgbClr>
            </a:duotone>
          </a:blip>
          <a:srcRect/>
          <a:stretch>
            <a:fillRect/>
          </a:stretch>
        </p:blipFill>
        <p:spPr bwMode="auto">
          <a:xfrm>
            <a:off x="6215074" y="3286124"/>
            <a:ext cx="2703928" cy="2620041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214282" y="2428868"/>
            <a:ext cx="6715172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5400" b="1" dirty="0" smtClean="0">
                <a:latin typeface="Times New Roman" pitchFamily="18" charset="0"/>
                <a:cs typeface="Times New Roman" pitchFamily="18" charset="0"/>
              </a:rPr>
              <a:t>-Вы инициатор звонка-</a:t>
            </a:r>
            <a:endParaRPr lang="ru-RU" sz="5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allAtOnce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оугольник 15"/>
          <p:cNvSpPr/>
          <p:nvPr/>
        </p:nvSpPr>
        <p:spPr>
          <a:xfrm>
            <a:off x="1643042" y="4643446"/>
            <a:ext cx="7500958" cy="71438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Заголовок 2"/>
          <p:cNvSpPr txBox="1">
            <a:spLocks/>
          </p:cNvSpPr>
          <p:nvPr/>
        </p:nvSpPr>
        <p:spPr>
          <a:xfrm>
            <a:off x="1571604" y="4643446"/>
            <a:ext cx="7315200" cy="685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800" b="0" i="1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7" name="Заголовок 2"/>
          <p:cNvSpPr txBox="1">
            <a:spLocks/>
          </p:cNvSpPr>
          <p:nvPr/>
        </p:nvSpPr>
        <p:spPr>
          <a:xfrm>
            <a:off x="1571604" y="0"/>
            <a:ext cx="7572396" cy="4643446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pPr>
              <a:spcBef>
                <a:spcPct val="0"/>
              </a:spcBef>
            </a:pPr>
            <a:r>
              <a:rPr lang="ru-RU" sz="3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itchFamily="18" charset="0"/>
                <a:cs typeface="Times New Roman" pitchFamily="18" charset="0"/>
              </a:rPr>
              <a:t>– подготовьте все нужные документы заранее</a:t>
            </a:r>
            <a:r>
              <a:rPr kumimoji="0" lang="ru-RU" sz="3200" b="0" strike="noStrike" kern="1200" cap="none" spc="0" normalizeH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;</a:t>
            </a:r>
          </a:p>
          <a:p>
            <a:pPr>
              <a:spcBef>
                <a:spcPct val="0"/>
              </a:spcBef>
            </a:pPr>
            <a:endParaRPr kumimoji="0" lang="ru-RU" sz="3200" b="0" strike="noStrike" kern="1200" cap="none" spc="0" normalizeH="0" noProof="0" dirty="0" smtClean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  <a:p>
            <a:pPr lvl="0">
              <a:spcBef>
                <a:spcPct val="0"/>
              </a:spcBef>
            </a:pPr>
            <a:r>
              <a:rPr lang="ru-RU" sz="3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itchFamily="18" charset="0"/>
                <a:cs typeface="Times New Roman" pitchFamily="18" charset="0"/>
              </a:rPr>
              <a:t>–  оптимальное для звонка время – первая половина дня;</a:t>
            </a:r>
          </a:p>
          <a:p>
            <a:pPr lvl="0">
              <a:spcBef>
                <a:spcPct val="0"/>
              </a:spcBef>
            </a:pPr>
            <a:endParaRPr lang="ru-RU" sz="3200" dirty="0" smtClean="0">
              <a:solidFill>
                <a:schemeClr val="tx1">
                  <a:lumMod val="65000"/>
                  <a:lumOff val="3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spcBef>
                <a:spcPct val="0"/>
              </a:spcBef>
            </a:pPr>
            <a:r>
              <a:rPr lang="ru-RU" sz="3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itchFamily="18" charset="0"/>
                <a:cs typeface="Times New Roman" pitchFamily="18" charset="0"/>
              </a:rPr>
              <a:t>–  неэтично звонить на квартиру по вопросам работы до 9</a:t>
            </a:r>
            <a:r>
              <a:rPr lang="ru-RU" sz="3200" baseline="30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itchFamily="18" charset="0"/>
                <a:cs typeface="Times New Roman" pitchFamily="18" charset="0"/>
              </a:rPr>
              <a:t>00</a:t>
            </a:r>
            <a:r>
              <a:rPr lang="ru-RU" sz="3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itchFamily="18" charset="0"/>
                <a:cs typeface="Times New Roman" pitchFamily="18" charset="0"/>
              </a:rPr>
              <a:t> и после 23</a:t>
            </a:r>
            <a:r>
              <a:rPr lang="ru-RU" sz="3200" baseline="30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itchFamily="18" charset="0"/>
                <a:cs typeface="Times New Roman" pitchFamily="18" charset="0"/>
              </a:rPr>
              <a:t>00</a:t>
            </a:r>
            <a:r>
              <a:rPr lang="ru-RU" sz="3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</p:txBody>
      </p:sp>
      <p:sp>
        <p:nvSpPr>
          <p:cNvPr id="9" name="Заголовок 2"/>
          <p:cNvSpPr txBox="1">
            <a:spLocks/>
          </p:cNvSpPr>
          <p:nvPr/>
        </p:nvSpPr>
        <p:spPr>
          <a:xfrm>
            <a:off x="1643042" y="1643050"/>
            <a:ext cx="7500958" cy="685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pPr lvl="0">
              <a:spcBef>
                <a:spcPct val="0"/>
              </a:spcBef>
            </a:pPr>
            <a:endParaRPr kumimoji="0" lang="ru-RU" sz="2800" b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0" name="Заголовок 2"/>
          <p:cNvSpPr txBox="1">
            <a:spLocks/>
          </p:cNvSpPr>
          <p:nvPr/>
        </p:nvSpPr>
        <p:spPr>
          <a:xfrm>
            <a:off x="1643042" y="2928934"/>
            <a:ext cx="7500958" cy="685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pPr lvl="0">
              <a:spcBef>
                <a:spcPct val="0"/>
              </a:spcBef>
            </a:pPr>
            <a:endParaRPr kumimoji="0" lang="ru-RU" sz="2800" b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3075" name="Picture 3" descr="C:\Users\Belarus\AppData\Local\Microsoft\Windows\Temporary Internet Files\Content.IE5\0WRFLTMG\MC900440428[1].wmf"/>
          <p:cNvPicPr>
            <a:picLocks noChangeAspect="1" noChangeArrowheads="1"/>
          </p:cNvPicPr>
          <p:nvPr/>
        </p:nvPicPr>
        <p:blipFill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0" y="5286388"/>
            <a:ext cx="1492485" cy="1571612"/>
          </a:xfrm>
          <a:prstGeom prst="rect">
            <a:avLst/>
          </a:prstGeom>
          <a:noFill/>
        </p:spPr>
      </p:pic>
      <p:sp>
        <p:nvSpPr>
          <p:cNvPr id="14" name="Прямоугольник 13"/>
          <p:cNvSpPr/>
          <p:nvPr/>
        </p:nvSpPr>
        <p:spPr>
          <a:xfrm>
            <a:off x="2857488" y="5715016"/>
            <a:ext cx="6286512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400" b="1" i="1" dirty="0" smtClean="0">
                <a:latin typeface="Times New Roman" pitchFamily="18" charset="0"/>
                <a:cs typeface="Times New Roman" pitchFamily="18" charset="0"/>
              </a:rPr>
              <a:t>Подготовка к звонку</a:t>
            </a:r>
            <a:endParaRPr lang="ru-RU" sz="4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1571604" y="4643446"/>
            <a:ext cx="7572396" cy="714380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Заголовок 2"/>
          <p:cNvSpPr>
            <a:spLocks noGrp="1"/>
          </p:cNvSpPr>
          <p:nvPr>
            <p:ph type="title"/>
          </p:nvPr>
        </p:nvSpPr>
        <p:spPr>
          <a:xfrm>
            <a:off x="2714612" y="5286364"/>
            <a:ext cx="6429388" cy="1571636"/>
          </a:xfrm>
        </p:spPr>
        <p:txBody>
          <a:bodyPr>
            <a:normAutofit fontScale="90000"/>
          </a:bodyPr>
          <a:lstStyle/>
          <a:p>
            <a:r>
              <a:rPr lang="ru-RU" sz="48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Дозвонившись по нужному Вам номеру…</a:t>
            </a:r>
            <a:endParaRPr lang="ru-RU" sz="4800" b="1" i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Заголовок 2"/>
          <p:cNvSpPr txBox="1">
            <a:spLocks/>
          </p:cNvSpPr>
          <p:nvPr/>
        </p:nvSpPr>
        <p:spPr>
          <a:xfrm>
            <a:off x="1571604" y="357166"/>
            <a:ext cx="7572396" cy="4214842"/>
          </a:xfrm>
          <a:prstGeom prst="rect">
            <a:avLst/>
          </a:prstGeom>
        </p:spPr>
        <p:txBody>
          <a:bodyPr vert="horz" anchor="ctr">
            <a:noAutofit/>
          </a:bodyPr>
          <a:lstStyle/>
          <a:p>
            <a:pPr lvl="0">
              <a:spcBef>
                <a:spcPct val="0"/>
              </a:spcBef>
            </a:pPr>
            <a:r>
              <a:rPr lang="ru-RU" sz="3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itchFamily="18" charset="0"/>
                <a:cs typeface="Times New Roman" pitchFamily="18" charset="0"/>
              </a:rPr>
              <a:t>– </a:t>
            </a:r>
            <a:r>
              <a:rPr kumimoji="0" lang="ru-RU" sz="3200" b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нужно поздороваться и представиться</a:t>
            </a:r>
            <a:r>
              <a:rPr kumimoji="0" lang="ru-RU" sz="3200" b="0" u="none" strike="noStrike" kern="1200" cap="none" spc="0" normalizeH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;</a:t>
            </a:r>
          </a:p>
          <a:p>
            <a:pPr lvl="0">
              <a:spcBef>
                <a:spcPct val="0"/>
              </a:spcBef>
            </a:pPr>
            <a:endParaRPr lang="ru-RU" sz="3200" baseline="0" dirty="0" smtClean="0">
              <a:solidFill>
                <a:schemeClr val="tx1">
                  <a:lumMod val="65000"/>
                  <a:lumOff val="35000"/>
                </a:schemeClr>
              </a:solidFill>
              <a:latin typeface="Times New Roman" pitchFamily="18" charset="0"/>
              <a:ea typeface="+mj-ea"/>
              <a:cs typeface="Times New Roman" pitchFamily="18" charset="0"/>
            </a:endParaRPr>
          </a:p>
          <a:p>
            <a:pPr>
              <a:spcBef>
                <a:spcPct val="0"/>
              </a:spcBef>
            </a:pPr>
            <a:r>
              <a:rPr lang="ru-RU" sz="3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itchFamily="18" charset="0"/>
                <a:cs typeface="Times New Roman" pitchFamily="18" charset="0"/>
              </a:rPr>
              <a:t>– следует выяснить, может ли нужный Вам человек говорить с Вами;</a:t>
            </a:r>
          </a:p>
          <a:p>
            <a:pPr>
              <a:spcBef>
                <a:spcPct val="0"/>
              </a:spcBef>
            </a:pPr>
            <a:endParaRPr lang="ru-RU" sz="3200" dirty="0" smtClean="0">
              <a:solidFill>
                <a:schemeClr val="tx1">
                  <a:lumMod val="65000"/>
                  <a:lumOff val="3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spcBef>
                <a:spcPct val="0"/>
              </a:spcBef>
            </a:pPr>
            <a:r>
              <a:rPr lang="ru-RU" sz="3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itchFamily="18" charset="0"/>
                <a:cs typeface="Times New Roman" pitchFamily="18" charset="0"/>
              </a:rPr>
              <a:t>– стоит представиться и напомнить содержание прошлого разговора, если таковой был;</a:t>
            </a:r>
            <a:endParaRPr kumimoji="0" lang="ru-RU" sz="3200" b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6" name="Заголовок 2"/>
          <p:cNvSpPr txBox="1">
            <a:spLocks/>
          </p:cNvSpPr>
          <p:nvPr/>
        </p:nvSpPr>
        <p:spPr>
          <a:xfrm>
            <a:off x="1571604" y="1785926"/>
            <a:ext cx="7572396" cy="785818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pPr lvl="0">
              <a:spcBef>
                <a:spcPct val="0"/>
              </a:spcBef>
            </a:pPr>
            <a:endParaRPr kumimoji="0" lang="ru-RU" sz="2800" b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2050" name="Picture 2" descr="C:\Users\Belarus\AppData\Local\Microsoft\Windows\Temporary Internet Files\Content.IE5\35TP3417\MC900434383[1].wmf"/>
          <p:cNvPicPr>
            <a:picLocks noChangeAspect="1" noChangeArrowheads="1"/>
          </p:cNvPicPr>
          <p:nvPr/>
        </p:nvPicPr>
        <p:blipFill>
          <a:blip r:embed="rId2">
            <a:duotone>
              <a:prstClr val="black"/>
              <a:srgbClr val="92D050">
                <a:tint val="45000"/>
                <a:satMod val="400000"/>
              </a:srgbClr>
            </a:duotone>
          </a:blip>
          <a:srcRect/>
          <a:stretch>
            <a:fillRect/>
          </a:stretch>
        </p:blipFill>
        <p:spPr bwMode="auto">
          <a:xfrm>
            <a:off x="0" y="5500701"/>
            <a:ext cx="1428729" cy="135729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1571604" y="4643446"/>
            <a:ext cx="7572396" cy="714380"/>
          </a:xfrm>
          <a:prstGeom prst="rect">
            <a:avLst/>
          </a:prstGeom>
          <a:solidFill>
            <a:srgbClr val="FFFF00">
              <a:alpha val="8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7" name="Диаграмма 6"/>
          <p:cNvGraphicFramePr/>
          <p:nvPr/>
        </p:nvGraphicFramePr>
        <p:xfrm>
          <a:off x="214282" y="0"/>
          <a:ext cx="8929718" cy="45720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5122" name="Picture 2" descr="C:\Users\Belarus\AppData\Local\Microsoft\Windows\Temporary Internet Files\Content.IE5\0WRFLTMG\MC900428113[1].wmf"/>
          <p:cNvPicPr>
            <a:picLocks noChangeAspect="1" noChangeArrowheads="1"/>
          </p:cNvPicPr>
          <p:nvPr/>
        </p:nvPicPr>
        <p:blipFill>
          <a:blip r:embed="rId3">
            <a:duotone>
              <a:prstClr val="black"/>
              <a:srgbClr val="FFFF00">
                <a:tint val="45000"/>
                <a:satMod val="400000"/>
              </a:srgbClr>
            </a:duotone>
          </a:blip>
          <a:srcRect/>
          <a:stretch>
            <a:fillRect/>
          </a:stretch>
        </p:blipFill>
        <p:spPr bwMode="auto">
          <a:xfrm>
            <a:off x="0" y="5507851"/>
            <a:ext cx="1285852" cy="1350149"/>
          </a:xfrm>
          <a:prstGeom prst="rect">
            <a:avLst/>
          </a:prstGeom>
          <a:noFill/>
        </p:spPr>
      </p:pic>
      <p:sp>
        <p:nvSpPr>
          <p:cNvPr id="10" name="Заголовок 2"/>
          <p:cNvSpPr txBox="1">
            <a:spLocks/>
          </p:cNvSpPr>
          <p:nvPr/>
        </p:nvSpPr>
        <p:spPr>
          <a:xfrm>
            <a:off x="2786050" y="5286364"/>
            <a:ext cx="6357950" cy="1571636"/>
          </a:xfrm>
          <a:prstGeom prst="rect">
            <a:avLst/>
          </a:prstGeom>
        </p:spPr>
        <p:txBody>
          <a:bodyPr vert="horz" anchor="ctr">
            <a:normAutofit fontScale="975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1" i="1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Композиция делового звонка</a:t>
            </a:r>
            <a:endParaRPr kumimoji="0" lang="ru-RU" sz="4400" b="1" i="1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7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7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chart seriesIdx="-4" categoryIdx="2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7">
                                            <p:graphicEl>
                                              <a:chart seriesIdx="-4" categoryIdx="2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chart seriesIdx="-4" categoryIdx="3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7">
                                            <p:graphicEl>
                                              <a:chart seriesIdx="-4" categoryIdx="3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7" grpId="0">
        <p:bldSub>
          <a:bldChart bld="category"/>
        </p:bldSub>
      </p:bldGraphic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1571604" y="4643446"/>
            <a:ext cx="7572396" cy="714380"/>
          </a:xfrm>
          <a:prstGeom prst="rect">
            <a:avLst/>
          </a:prstGeom>
          <a:solidFill>
            <a:srgbClr val="FF0000">
              <a:alpha val="5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Заголовок 2"/>
          <p:cNvSpPr txBox="1">
            <a:spLocks/>
          </p:cNvSpPr>
          <p:nvPr/>
        </p:nvSpPr>
        <p:spPr>
          <a:xfrm>
            <a:off x="1643042" y="1643050"/>
            <a:ext cx="7315200" cy="685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pPr lvl="0">
              <a:spcBef>
                <a:spcPct val="0"/>
              </a:spcBef>
            </a:pPr>
            <a:endParaRPr kumimoji="0" lang="ru-RU" sz="2800" b="0" i="1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8" name="Заголовок 2"/>
          <p:cNvSpPr txBox="1">
            <a:spLocks/>
          </p:cNvSpPr>
          <p:nvPr/>
        </p:nvSpPr>
        <p:spPr>
          <a:xfrm>
            <a:off x="1571604" y="0"/>
            <a:ext cx="7572396" cy="450057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pPr lvl="0">
              <a:spcBef>
                <a:spcPct val="0"/>
              </a:spcBef>
            </a:pPr>
            <a:r>
              <a:rPr lang="ru-RU" sz="3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itchFamily="18" charset="0"/>
                <a:cs typeface="Times New Roman" pitchFamily="18" charset="0"/>
              </a:rPr>
              <a:t>– попросите передать, что вы звонили;</a:t>
            </a:r>
          </a:p>
          <a:p>
            <a:pPr lvl="0">
              <a:spcBef>
                <a:spcPct val="0"/>
              </a:spcBef>
            </a:pPr>
            <a:endParaRPr lang="ru-RU" sz="3200" i="1" dirty="0" smtClean="0">
              <a:solidFill>
                <a:schemeClr val="tx1">
                  <a:lumMod val="65000"/>
                  <a:lumOff val="35000"/>
                </a:schemeClr>
              </a:solidFill>
              <a:latin typeface="Times New Roman" pitchFamily="18" charset="0"/>
              <a:ea typeface="+mj-ea"/>
              <a:cs typeface="Times New Roman" pitchFamily="18" charset="0"/>
            </a:endParaRPr>
          </a:p>
          <a:p>
            <a:pPr>
              <a:spcBef>
                <a:spcPct val="0"/>
              </a:spcBef>
            </a:pPr>
            <a:r>
              <a:rPr lang="ru-RU" sz="3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32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itchFamily="18" charset="0"/>
                <a:cs typeface="Times New Roman" pitchFamily="18" charset="0"/>
              </a:rPr>
              <a:t>тезисно</a:t>
            </a:r>
            <a:r>
              <a:rPr lang="ru-RU" sz="3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itchFamily="18" charset="0"/>
                <a:cs typeface="Times New Roman" pitchFamily="18" charset="0"/>
              </a:rPr>
              <a:t> изложите причину звонка его коллеге</a:t>
            </a:r>
            <a:r>
              <a:rPr lang="ru-RU" sz="3200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>
              <a:spcBef>
                <a:spcPct val="0"/>
              </a:spcBef>
            </a:pPr>
            <a:endParaRPr lang="ru-RU" sz="3200" i="1" dirty="0" smtClean="0">
              <a:solidFill>
                <a:schemeClr val="tx1">
                  <a:lumMod val="65000"/>
                  <a:lumOff val="3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lvl="0">
              <a:spcBef>
                <a:spcPct val="0"/>
              </a:spcBef>
            </a:pPr>
            <a:r>
              <a:rPr lang="ru-RU" sz="3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itchFamily="18" charset="0"/>
                <a:cs typeface="Times New Roman" pitchFamily="18" charset="0"/>
              </a:rPr>
              <a:t>– сообщите, как с вами можно будет  связаться</a:t>
            </a:r>
            <a:r>
              <a:rPr lang="ru-RU" sz="3200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itchFamily="18" charset="0"/>
                <a:cs typeface="Times New Roman" pitchFamily="18" charset="0"/>
              </a:rPr>
              <a:t>;</a:t>
            </a:r>
            <a:endParaRPr kumimoji="0" lang="ru-RU" sz="3200" b="0" i="1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9" name="Заголовок 2"/>
          <p:cNvSpPr txBox="1">
            <a:spLocks/>
          </p:cNvSpPr>
          <p:nvPr/>
        </p:nvSpPr>
        <p:spPr>
          <a:xfrm>
            <a:off x="1571604" y="2714620"/>
            <a:ext cx="7315200" cy="685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800" b="0" i="1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4098" name="Picture 2" descr="C:\Users\Belarus\AppData\Local\Microsoft\Windows\Temporary Internet Files\Content.IE5\FHOWMHUK\MC900423822[1].wmf"/>
          <p:cNvPicPr>
            <a:picLocks noChangeAspect="1" noChangeArrowheads="1"/>
          </p:cNvPicPr>
          <p:nvPr/>
        </p:nvPicPr>
        <p:blipFill>
          <a:blip r:embed="rId2">
            <a:duotone>
              <a:prstClr val="black"/>
              <a:srgbClr val="FF0000">
                <a:tint val="45000"/>
                <a:satMod val="400000"/>
              </a:srgbClr>
            </a:duotone>
          </a:blip>
          <a:srcRect/>
          <a:stretch>
            <a:fillRect/>
          </a:stretch>
        </p:blipFill>
        <p:spPr bwMode="auto">
          <a:xfrm>
            <a:off x="0" y="5357826"/>
            <a:ext cx="1461272" cy="1500174"/>
          </a:xfrm>
          <a:prstGeom prst="rect">
            <a:avLst/>
          </a:prstGeom>
          <a:noFill/>
        </p:spPr>
      </p:pic>
      <p:sp>
        <p:nvSpPr>
          <p:cNvPr id="10" name="Заголовок 2"/>
          <p:cNvSpPr txBox="1">
            <a:spLocks/>
          </p:cNvSpPr>
          <p:nvPr/>
        </p:nvSpPr>
        <p:spPr>
          <a:xfrm>
            <a:off x="2714612" y="5286364"/>
            <a:ext cx="6429388" cy="1571636"/>
          </a:xfrm>
          <a:prstGeom prst="rect">
            <a:avLst/>
          </a:prstGeom>
        </p:spPr>
        <p:txBody>
          <a:bodyPr vert="horz" anchor="ctr">
            <a:normAutofit fontScale="975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1" i="1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Если нужный человек отсутствует…</a:t>
            </a:r>
            <a:endParaRPr kumimoji="0" lang="ru-RU" sz="4400" b="1" i="1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85720" y="2428868"/>
            <a:ext cx="864399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5400" b="1" dirty="0" smtClean="0">
                <a:latin typeface="Times New Roman" pitchFamily="18" charset="0"/>
                <a:cs typeface="Times New Roman" pitchFamily="18" charset="0"/>
              </a:rPr>
              <a:t>-Спасибо за внимание!-</a:t>
            </a:r>
            <a:endParaRPr lang="ru-RU" sz="5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allAtOnce"/>
    </p:bld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бычная">
  <a:themeElements>
    <a:clrScheme name="Обычная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Обычная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Обычная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Median</Template>
  <TotalTime>150</TotalTime>
  <Words>124</Words>
  <Application>Microsoft Office PowerPoint</Application>
  <PresentationFormat>Экран (4:3)</PresentationFormat>
  <Paragraphs>23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Обычная</vt:lpstr>
      <vt:lpstr>Речевой этикет. Деловые разговоры по телефону </vt:lpstr>
      <vt:lpstr>Слайд 2</vt:lpstr>
      <vt:lpstr>Дозвонившись по нужному Вам номеру…</vt:lpstr>
      <vt:lpstr>Слайд 4</vt:lpstr>
      <vt:lpstr>Слайд 5</vt:lpstr>
      <vt:lpstr>Слайд 6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Квашевич М.Л.</dc:creator>
  <cp:lastModifiedBy>Квашевич М.Л.</cp:lastModifiedBy>
  <cp:revision>16</cp:revision>
  <dcterms:created xsi:type="dcterms:W3CDTF">2014-11-09T17:39:17Z</dcterms:created>
  <dcterms:modified xsi:type="dcterms:W3CDTF">2014-11-09T20:43:18Z</dcterms:modified>
</cp:coreProperties>
</file>